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Quicksand Bold" panose="020B0604020202020204" charset="0"/>
      <p:regular r:id="rId13"/>
    </p:embeddedFont>
    <p:embeddedFont>
      <p:font typeface="Quicksand" panose="020B0604020202020204" charset="0"/>
      <p:regular r:id="rId14"/>
    </p:embeddedFont>
    <p:embeddedFont>
      <p:font typeface="Crimson Pro Bold" panose="020B0604020202020204" charset="0"/>
      <p:regular r:id="rId15"/>
    </p:embeddedFont>
    <p:embeddedFont>
      <p:font typeface="Bryndan Write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Open Sans Extra Bold" panose="020B0604020202020204" charset="0"/>
      <p:regular r:id="rId21"/>
    </p:embeddedFont>
    <p:embeddedFont>
      <p:font typeface="Glacial Indifference Bold" panose="020B0604020202020204" charset="0"/>
      <p:regular r:id="rId22"/>
    </p:embeddedFont>
    <p:embeddedFont>
      <p:font typeface="宋体" panose="02010600030101010101" pitchFamily="2" charset="-122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CB6wfuiQ0jrG0W0NnFIVMA==" hashData="5PkOG3gglOImWX9pptzR4lglSYaal63BGEuk9C/S/cSKLjrARiTF4K0NwmeScJ2gWooGAyAOjf4yCC3YfiNn+A=="/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5" d="100"/>
          <a:sy n="35" d="100"/>
        </p:scale>
        <p:origin x="36" y="4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8.svg>
</file>

<file path=ppt/media/image2.png>
</file>

<file path=ppt/media/image2.svg>
</file>

<file path=ppt/media/image20.svg>
</file>

<file path=ppt/media/image23.svg>
</file>

<file path=ppt/media/image3.pn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8.sv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CA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12452786" cy="63140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452786" cy="6314089"/>
            </a:xfrm>
            <a:custGeom>
              <a:avLst/>
              <a:gdLst/>
              <a:ahLst/>
              <a:cxnLst/>
              <a:rect l="l" t="t" r="r" b="b"/>
              <a:pathLst>
                <a:path w="12452786" h="6314089">
                  <a:moveTo>
                    <a:pt x="1214798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6009289"/>
                  </a:lnTo>
                  <a:cubicBezTo>
                    <a:pt x="0" y="6178198"/>
                    <a:pt x="135890" y="6314089"/>
                    <a:pt x="304800" y="6314089"/>
                  </a:cubicBezTo>
                  <a:lnTo>
                    <a:pt x="12147986" y="6314089"/>
                  </a:lnTo>
                  <a:cubicBezTo>
                    <a:pt x="12316896" y="6314089"/>
                    <a:pt x="12452786" y="6178198"/>
                    <a:pt x="12452786" y="6009289"/>
                  </a:cubicBezTo>
                  <a:lnTo>
                    <a:pt x="12452786" y="304800"/>
                  </a:lnTo>
                  <a:cubicBezTo>
                    <a:pt x="12452786" y="135890"/>
                    <a:pt x="12316896" y="0"/>
                    <a:pt x="12147986" y="0"/>
                  </a:cubicBezTo>
                  <a:close/>
                </a:path>
              </a:pathLst>
            </a:custGeom>
            <a:solidFill>
              <a:srgbClr val="1B3679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3144500" y="4836534"/>
            <a:ext cx="4114800" cy="41148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807893" y="5305079"/>
            <a:ext cx="4020503" cy="481497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rcRect/>
          <a:stretch>
            <a:fillRect/>
          </a:stretch>
        </p:blipFill>
        <p:spPr>
          <a:xfrm>
            <a:off x="14175152" y="331979"/>
            <a:ext cx="3084148" cy="3044895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3725424" y="3612347"/>
            <a:ext cx="10837152" cy="3062307"/>
            <a:chOff x="0" y="0"/>
            <a:chExt cx="14449537" cy="4083075"/>
          </a:xfrm>
        </p:grpSpPr>
        <p:sp>
          <p:nvSpPr>
            <p:cNvPr id="8" name="TextBox 8"/>
            <p:cNvSpPr txBox="1"/>
            <p:nvPr/>
          </p:nvSpPr>
          <p:spPr>
            <a:xfrm>
              <a:off x="0" y="276225"/>
              <a:ext cx="14449537" cy="299529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8280"/>
                </a:lnSpc>
              </a:pPr>
              <a:r>
                <a:rPr lang="en-US" sz="9200" spc="230">
                  <a:solidFill>
                    <a:srgbClr val="FFFFFF"/>
                  </a:solidFill>
                  <a:latin typeface="Quicksand Bold"/>
                </a:rPr>
                <a:t>Unit 14 :</a:t>
              </a:r>
            </a:p>
            <a:p>
              <a:pPr algn="ctr">
                <a:lnSpc>
                  <a:spcPts val="8280"/>
                </a:lnSpc>
              </a:pPr>
              <a:r>
                <a:rPr lang="en-US" sz="9200" spc="230">
                  <a:solidFill>
                    <a:srgbClr val="FFFFFF"/>
                  </a:solidFill>
                  <a:latin typeface="Quicksand Bold"/>
                </a:rPr>
                <a:t>Cintai Alam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3351555"/>
              <a:ext cx="14449537" cy="73152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20"/>
                </a:lnSpc>
              </a:pPr>
              <a:r>
                <a:rPr lang="en-US" sz="3600" spc="144">
                  <a:solidFill>
                    <a:srgbClr val="FF914D"/>
                  </a:solidFill>
                  <a:latin typeface="Glacial Indifference Bold"/>
                </a:rPr>
                <a:t>Bahasa Melayu | Kelas 30 | Modul 2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CA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700648" y="2520575"/>
            <a:ext cx="4114800" cy="4114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/>
          <a:stretch>
            <a:fillRect/>
          </a:stretch>
        </p:blipFill>
        <p:spPr>
          <a:xfrm>
            <a:off x="8235003" y="2709083"/>
            <a:ext cx="2122810" cy="480471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rcRect/>
          <a:stretch>
            <a:fillRect/>
          </a:stretch>
        </p:blipFill>
        <p:spPr>
          <a:xfrm>
            <a:off x="13004891" y="2520575"/>
            <a:ext cx="4812632" cy="4114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54861" y="451551"/>
            <a:ext cx="7006375" cy="837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6281"/>
              </a:lnSpc>
              <a:spcBef>
                <a:spcPct val="0"/>
              </a:spcBef>
            </a:pPr>
            <a:r>
              <a:rPr lang="en-US" sz="6281" spc="94">
                <a:solidFill>
                  <a:srgbClr val="1B3679"/>
                </a:solidFill>
                <a:latin typeface="Quicksand Bold"/>
              </a:rPr>
              <a:t>Kosa Kata: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32925" y="7401420"/>
            <a:ext cx="3882523" cy="1630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81"/>
              </a:lnSpc>
            </a:pPr>
            <a:r>
              <a:rPr lang="en-US" sz="6281" spc="94" dirty="0" err="1">
                <a:solidFill>
                  <a:srgbClr val="1B3679"/>
                </a:solidFill>
                <a:latin typeface="Quicksand Bold"/>
              </a:rPr>
              <a:t>menangis</a:t>
            </a:r>
            <a:endParaRPr lang="en-US" sz="6281" spc="94" dirty="0">
              <a:solidFill>
                <a:srgbClr val="1B3679"/>
              </a:solidFill>
              <a:latin typeface="Quicksand Bold"/>
            </a:endParaRPr>
          </a:p>
          <a:p>
            <a:pPr marL="0" lvl="1" indent="0" algn="ctr">
              <a:lnSpc>
                <a:spcPts val="6281"/>
              </a:lnSpc>
              <a:spcBef>
                <a:spcPct val="0"/>
              </a:spcBef>
            </a:pPr>
            <a:r>
              <a:rPr lang="en-US" sz="6281" spc="94" dirty="0">
                <a:solidFill>
                  <a:srgbClr val="1B3679"/>
                </a:solidFill>
                <a:ea typeface="Quicksand Bold"/>
              </a:rPr>
              <a:t>哭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263410" y="7628097"/>
            <a:ext cx="2200148" cy="1630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81"/>
              </a:lnSpc>
            </a:pPr>
            <a:r>
              <a:rPr lang="en-US" sz="6281" spc="94" dirty="0" err="1">
                <a:solidFill>
                  <a:srgbClr val="1B3679"/>
                </a:solidFill>
                <a:latin typeface="Quicksand Bold"/>
              </a:rPr>
              <a:t>perut</a:t>
            </a:r>
            <a:endParaRPr lang="en-US" sz="6281" spc="94" dirty="0">
              <a:solidFill>
                <a:srgbClr val="1B3679"/>
              </a:solidFill>
              <a:latin typeface="Quicksand Bold"/>
            </a:endParaRPr>
          </a:p>
          <a:p>
            <a:pPr marL="0" lvl="1" indent="0" algn="ctr">
              <a:lnSpc>
                <a:spcPts val="6281"/>
              </a:lnSpc>
              <a:spcBef>
                <a:spcPct val="0"/>
              </a:spcBef>
            </a:pPr>
            <a:r>
              <a:rPr lang="en-US" sz="6281" spc="94" dirty="0" err="1">
                <a:solidFill>
                  <a:srgbClr val="1B3679"/>
                </a:solidFill>
                <a:ea typeface="Quicksand Bold"/>
              </a:rPr>
              <a:t>肚子</a:t>
            </a:r>
            <a:endParaRPr lang="en-US" sz="6281" spc="94" dirty="0">
              <a:solidFill>
                <a:srgbClr val="1B3679"/>
              </a:solidFill>
              <a:ea typeface="Quicksand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893721" y="7401420"/>
            <a:ext cx="3034971" cy="1630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81"/>
              </a:lnSpc>
            </a:pPr>
            <a:r>
              <a:rPr lang="en-US" sz="6281" spc="94" dirty="0" err="1">
                <a:solidFill>
                  <a:srgbClr val="1B3679"/>
                </a:solidFill>
                <a:latin typeface="Quicksand Bold"/>
              </a:rPr>
              <a:t>nasihat</a:t>
            </a:r>
            <a:endParaRPr lang="en-US" sz="6281" spc="94" dirty="0">
              <a:solidFill>
                <a:srgbClr val="1B3679"/>
              </a:solidFill>
              <a:latin typeface="Quicksand Bold"/>
            </a:endParaRPr>
          </a:p>
          <a:p>
            <a:pPr marL="0" lvl="1" indent="0" algn="ctr">
              <a:lnSpc>
                <a:spcPts val="6281"/>
              </a:lnSpc>
              <a:spcBef>
                <a:spcPct val="0"/>
              </a:spcBef>
            </a:pPr>
            <a:r>
              <a:rPr lang="en-US" sz="6281" spc="94" dirty="0" err="1">
                <a:solidFill>
                  <a:srgbClr val="1B3679"/>
                </a:solidFill>
                <a:ea typeface="Quicksand Bold"/>
              </a:rPr>
              <a:t>劝告</a:t>
            </a:r>
            <a:endParaRPr lang="en-US" sz="6281" spc="94" dirty="0">
              <a:solidFill>
                <a:srgbClr val="1B3679"/>
              </a:solidFill>
              <a:ea typeface="Quicksand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77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12452786" cy="63140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452786" cy="6314089"/>
            </a:xfrm>
            <a:custGeom>
              <a:avLst/>
              <a:gdLst/>
              <a:ahLst/>
              <a:cxnLst/>
              <a:rect l="l" t="t" r="r" b="b"/>
              <a:pathLst>
                <a:path w="12452786" h="6314089">
                  <a:moveTo>
                    <a:pt x="1214798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6009289"/>
                  </a:lnTo>
                  <a:cubicBezTo>
                    <a:pt x="0" y="6178198"/>
                    <a:pt x="135890" y="6314089"/>
                    <a:pt x="304800" y="6314089"/>
                  </a:cubicBezTo>
                  <a:lnTo>
                    <a:pt x="12147986" y="6314089"/>
                  </a:lnTo>
                  <a:cubicBezTo>
                    <a:pt x="12316896" y="6314089"/>
                    <a:pt x="12452786" y="6178198"/>
                    <a:pt x="12452786" y="6009289"/>
                  </a:cubicBezTo>
                  <a:lnTo>
                    <a:pt x="12452786" y="304800"/>
                  </a:lnTo>
                  <a:cubicBezTo>
                    <a:pt x="12452786" y="135890"/>
                    <a:pt x="12316896" y="0"/>
                    <a:pt x="12147986" y="0"/>
                  </a:cubicBezTo>
                  <a:close/>
                </a:path>
              </a:pathLst>
            </a:custGeom>
            <a:solidFill>
              <a:srgbClr val="FACA5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3393433" y="2960013"/>
            <a:ext cx="10941538" cy="4375053"/>
            <a:chOff x="0" y="0"/>
            <a:chExt cx="14588717" cy="5833404"/>
          </a:xfrm>
        </p:grpSpPr>
        <p:sp>
          <p:nvSpPr>
            <p:cNvPr id="5" name="TextBox 5"/>
            <p:cNvSpPr txBox="1"/>
            <p:nvPr/>
          </p:nvSpPr>
          <p:spPr>
            <a:xfrm>
              <a:off x="0" y="219075"/>
              <a:ext cx="14588717" cy="40292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1443"/>
                </a:lnSpc>
              </a:pPr>
              <a:r>
                <a:rPr lang="en-US" sz="11443" spc="171">
                  <a:solidFill>
                    <a:srgbClr val="664500"/>
                  </a:solidFill>
                  <a:latin typeface="Quicksand"/>
                </a:rPr>
                <a:t>Terima kasih!</a:t>
              </a:r>
            </a:p>
            <a:p>
              <a:pPr marL="0" lvl="1" indent="0" algn="ctr">
                <a:lnSpc>
                  <a:spcPts val="11443"/>
                </a:lnSpc>
                <a:spcBef>
                  <a:spcPct val="0"/>
                </a:spcBef>
              </a:pPr>
              <a:r>
                <a:rPr lang="en-US" sz="11443" spc="171">
                  <a:solidFill>
                    <a:srgbClr val="664500"/>
                  </a:solidFill>
                  <a:ea typeface="Quicksand"/>
                </a:rPr>
                <a:t>你最棒！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69412" y="4907917"/>
              <a:ext cx="14519305" cy="9254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>
                <a:lnSpc>
                  <a:spcPts val="5465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269104" y="4883712"/>
            <a:ext cx="5604002" cy="5613357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>
            <a:fillRect/>
          </a:stretch>
        </p:blipFill>
        <p:spPr>
          <a:xfrm>
            <a:off x="11632104" y="6082994"/>
            <a:ext cx="6251950" cy="39426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6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12452786" cy="63140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452786" cy="6314089"/>
            </a:xfrm>
            <a:custGeom>
              <a:avLst/>
              <a:gdLst/>
              <a:ahLst/>
              <a:cxnLst/>
              <a:rect l="l" t="t" r="r" b="b"/>
              <a:pathLst>
                <a:path w="12452786" h="6314089">
                  <a:moveTo>
                    <a:pt x="1214798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6009289"/>
                  </a:lnTo>
                  <a:cubicBezTo>
                    <a:pt x="0" y="6178198"/>
                    <a:pt x="135890" y="6314089"/>
                    <a:pt x="304800" y="6314089"/>
                  </a:cubicBezTo>
                  <a:lnTo>
                    <a:pt x="12147986" y="6314089"/>
                  </a:lnTo>
                  <a:cubicBezTo>
                    <a:pt x="12316896" y="6314089"/>
                    <a:pt x="12452786" y="6178198"/>
                    <a:pt x="12452786" y="6009289"/>
                  </a:cubicBezTo>
                  <a:lnTo>
                    <a:pt x="12452786" y="304800"/>
                  </a:lnTo>
                  <a:cubicBezTo>
                    <a:pt x="12452786" y="135890"/>
                    <a:pt x="12316896" y="0"/>
                    <a:pt x="12147986" y="0"/>
                  </a:cubicBezTo>
                  <a:close/>
                </a:path>
              </a:pathLst>
            </a:custGeom>
            <a:solidFill>
              <a:srgbClr val="FACA5D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1028700"/>
            <a:ext cx="16230600" cy="8229600"/>
            <a:chOff x="0" y="0"/>
            <a:chExt cx="12452786" cy="631408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452786" cy="6314089"/>
            </a:xfrm>
            <a:custGeom>
              <a:avLst/>
              <a:gdLst/>
              <a:ahLst/>
              <a:cxnLst/>
              <a:rect l="l" t="t" r="r" b="b"/>
              <a:pathLst>
                <a:path w="12452786" h="6314089">
                  <a:moveTo>
                    <a:pt x="1214798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6009289"/>
                  </a:lnTo>
                  <a:cubicBezTo>
                    <a:pt x="0" y="6178198"/>
                    <a:pt x="135890" y="6314089"/>
                    <a:pt x="304800" y="6314089"/>
                  </a:cubicBezTo>
                  <a:lnTo>
                    <a:pt x="12147986" y="6314089"/>
                  </a:lnTo>
                  <a:cubicBezTo>
                    <a:pt x="12316896" y="6314089"/>
                    <a:pt x="12452786" y="6178198"/>
                    <a:pt x="12452786" y="6009289"/>
                  </a:cubicBezTo>
                  <a:lnTo>
                    <a:pt x="12452786" y="304800"/>
                  </a:lnTo>
                  <a:cubicBezTo>
                    <a:pt x="12452786" y="135890"/>
                    <a:pt x="12316896" y="0"/>
                    <a:pt x="12147986" y="0"/>
                  </a:cubicBezTo>
                  <a:close/>
                </a:path>
              </a:pathLst>
            </a:custGeom>
            <a:solidFill>
              <a:srgbClr val="FACA5D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5180403" y="3222857"/>
            <a:ext cx="9857826" cy="39936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789"/>
              </a:lnSpc>
            </a:pPr>
            <a:r>
              <a:rPr lang="en-US" sz="7789" spc="116">
                <a:solidFill>
                  <a:srgbClr val="1B3679"/>
                </a:solidFill>
                <a:latin typeface="Quicksand Bold"/>
              </a:rPr>
              <a:t>Salam sejahtera, murid-murid. Selamat kembali ke kelas.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>
            <a:off x="1378704" y="1893358"/>
            <a:ext cx="4345958" cy="87555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77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12452786" cy="63140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452786" cy="6314089"/>
            </a:xfrm>
            <a:custGeom>
              <a:avLst/>
              <a:gdLst/>
              <a:ahLst/>
              <a:cxnLst/>
              <a:rect l="l" t="t" r="r" b="b"/>
              <a:pathLst>
                <a:path w="12452786" h="6314089">
                  <a:moveTo>
                    <a:pt x="1214798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6009289"/>
                  </a:lnTo>
                  <a:cubicBezTo>
                    <a:pt x="0" y="6178198"/>
                    <a:pt x="135890" y="6314089"/>
                    <a:pt x="304800" y="6314089"/>
                  </a:cubicBezTo>
                  <a:lnTo>
                    <a:pt x="12147986" y="6314089"/>
                  </a:lnTo>
                  <a:cubicBezTo>
                    <a:pt x="12316896" y="6314089"/>
                    <a:pt x="12452786" y="6178198"/>
                    <a:pt x="12452786" y="6009289"/>
                  </a:cubicBezTo>
                  <a:lnTo>
                    <a:pt x="12452786" y="304800"/>
                  </a:lnTo>
                  <a:cubicBezTo>
                    <a:pt x="12452786" y="135890"/>
                    <a:pt x="12316896" y="0"/>
                    <a:pt x="12147986" y="0"/>
                  </a:cubicBezTo>
                  <a:close/>
                </a:path>
              </a:pathLst>
            </a:custGeom>
            <a:solidFill>
              <a:srgbClr val="FACA5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l="21812" t="33840" r="52830" b="36104"/>
          <a:stretch>
            <a:fillRect/>
          </a:stretch>
        </p:blipFill>
        <p:spPr>
          <a:xfrm>
            <a:off x="3304071" y="1209179"/>
            <a:ext cx="12371134" cy="8247847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4133765" y="3068608"/>
            <a:ext cx="3503469" cy="2964874"/>
            <a:chOff x="0" y="0"/>
            <a:chExt cx="1185124" cy="1002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85124" cy="1002933"/>
            </a:xfrm>
            <a:custGeom>
              <a:avLst/>
              <a:gdLst/>
              <a:ahLst/>
              <a:cxnLst/>
              <a:rect l="l" t="t" r="r" b="b"/>
              <a:pathLst>
                <a:path w="1185124" h="1002933">
                  <a:moveTo>
                    <a:pt x="0" y="0"/>
                  </a:moveTo>
                  <a:lnTo>
                    <a:pt x="1185124" y="0"/>
                  </a:lnTo>
                  <a:lnTo>
                    <a:pt x="1185124" y="1002933"/>
                  </a:lnTo>
                  <a:lnTo>
                    <a:pt x="0" y="100293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478165" y="170720"/>
            <a:ext cx="4669393" cy="857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79"/>
              </a:lnSpc>
            </a:pPr>
            <a:r>
              <a:rPr lang="en-US" sz="4771">
                <a:solidFill>
                  <a:srgbClr val="000000"/>
                </a:solidFill>
                <a:latin typeface="Bryndan Write"/>
              </a:rPr>
              <a:t>Dengar dan Tutur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32388" y="227870"/>
            <a:ext cx="1714500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299"/>
              </a:lnSpc>
            </a:pPr>
            <a:r>
              <a:rPr lang="zh-CN" altLang="en-US" sz="4500" dirty="0">
                <a:solidFill>
                  <a:srgbClr val="000000"/>
                </a:solidFill>
                <a:highlight>
                  <a:srgbClr val="FFFF00"/>
                </a:highlight>
                <a:ea typeface="Open Sans Extra Bold"/>
              </a:rPr>
              <a:t>回收</a:t>
            </a:r>
            <a:r>
              <a:rPr lang="en-US" sz="4500" dirty="0">
                <a:solidFill>
                  <a:srgbClr val="000000"/>
                </a:solidFill>
                <a:highlight>
                  <a:srgbClr val="FFFF00"/>
                </a:highlight>
                <a:ea typeface="Open Sans Extra Bold"/>
              </a:rPr>
              <a:t>周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38500" y="1737928"/>
            <a:ext cx="1714500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dirty="0" err="1">
                <a:solidFill>
                  <a:srgbClr val="000000"/>
                </a:solidFill>
                <a:highlight>
                  <a:srgbClr val="FFFF00"/>
                </a:highlight>
                <a:ea typeface="Open Sans Extra Bold"/>
              </a:rPr>
              <a:t>图书馆</a:t>
            </a:r>
            <a:endParaRPr lang="en-US" sz="4500" dirty="0">
              <a:solidFill>
                <a:srgbClr val="000000"/>
              </a:solidFill>
              <a:highlight>
                <a:srgbClr val="FFFF00"/>
              </a:highlight>
              <a:ea typeface="Open Sans Extra Bold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1453000" y="3903431"/>
            <a:ext cx="3826626" cy="2130052"/>
            <a:chOff x="0" y="0"/>
            <a:chExt cx="1294439" cy="72053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94439" cy="720536"/>
            </a:xfrm>
            <a:custGeom>
              <a:avLst/>
              <a:gdLst/>
              <a:ahLst/>
              <a:cxnLst/>
              <a:rect l="l" t="t" r="r" b="b"/>
              <a:pathLst>
                <a:path w="1294439" h="720536">
                  <a:moveTo>
                    <a:pt x="0" y="0"/>
                  </a:moveTo>
                  <a:lnTo>
                    <a:pt x="1294439" y="0"/>
                  </a:lnTo>
                  <a:lnTo>
                    <a:pt x="1294439" y="720536"/>
                  </a:lnTo>
                  <a:lnTo>
                    <a:pt x="0" y="72053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6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12452786" cy="63140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452786" cy="6314089"/>
            </a:xfrm>
            <a:custGeom>
              <a:avLst/>
              <a:gdLst/>
              <a:ahLst/>
              <a:cxnLst/>
              <a:rect l="l" t="t" r="r" b="b"/>
              <a:pathLst>
                <a:path w="12452786" h="6314089">
                  <a:moveTo>
                    <a:pt x="1214798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6009289"/>
                  </a:lnTo>
                  <a:cubicBezTo>
                    <a:pt x="0" y="6178198"/>
                    <a:pt x="135890" y="6314089"/>
                    <a:pt x="304800" y="6314089"/>
                  </a:cubicBezTo>
                  <a:lnTo>
                    <a:pt x="12147986" y="6314089"/>
                  </a:lnTo>
                  <a:cubicBezTo>
                    <a:pt x="12316896" y="6314089"/>
                    <a:pt x="12452786" y="6178198"/>
                    <a:pt x="12452786" y="6009289"/>
                  </a:cubicBezTo>
                  <a:lnTo>
                    <a:pt x="12452786" y="304800"/>
                  </a:lnTo>
                  <a:cubicBezTo>
                    <a:pt x="12452786" y="135890"/>
                    <a:pt x="12316896" y="0"/>
                    <a:pt x="12147986" y="0"/>
                  </a:cubicBezTo>
                  <a:close/>
                </a:path>
              </a:pathLst>
            </a:custGeom>
            <a:solidFill>
              <a:srgbClr val="FACA5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rcRect/>
          <a:stretch>
            <a:fillRect/>
          </a:stretch>
        </p:blipFill>
        <p:spPr>
          <a:xfrm rot="-10800000">
            <a:off x="14969430" y="552450"/>
            <a:ext cx="2766120" cy="276612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 l="20411" t="18499" r="40319" b="36818"/>
          <a:stretch>
            <a:fillRect/>
          </a:stretch>
        </p:blipFill>
        <p:spPr>
          <a:xfrm>
            <a:off x="2038372" y="1074237"/>
            <a:ext cx="12715619" cy="8138525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2399610" y="2298397"/>
            <a:ext cx="1715190" cy="10201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21"/>
              </a:lnSpc>
            </a:pPr>
            <a:r>
              <a:rPr lang="en-US" sz="5944" dirty="0" err="1">
                <a:solidFill>
                  <a:srgbClr val="000000"/>
                </a:solidFill>
                <a:highlight>
                  <a:srgbClr val="FFFF00"/>
                </a:highlight>
                <a:ea typeface="Open Sans Extra Bold"/>
              </a:rPr>
              <a:t>日期</a:t>
            </a:r>
            <a:endParaRPr lang="en-US" sz="5944" dirty="0">
              <a:solidFill>
                <a:srgbClr val="000000"/>
              </a:solidFill>
              <a:highlight>
                <a:srgbClr val="FFFF00"/>
              </a:highlight>
              <a:ea typeface="Open Sans Extra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194210" y="4858715"/>
            <a:ext cx="1715189" cy="10201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321"/>
              </a:lnSpc>
            </a:pPr>
            <a:r>
              <a:rPr lang="en-US" sz="5944" dirty="0" err="1">
                <a:solidFill>
                  <a:srgbClr val="000000"/>
                </a:solidFill>
                <a:highlight>
                  <a:srgbClr val="FFFF00"/>
                </a:highlight>
                <a:ea typeface="Open Sans Extra Bold"/>
              </a:rPr>
              <a:t>活动</a:t>
            </a:r>
            <a:endParaRPr lang="en-US" sz="5944" dirty="0">
              <a:solidFill>
                <a:srgbClr val="000000"/>
              </a:solidFill>
              <a:highlight>
                <a:srgbClr val="FFFF00"/>
              </a:highlight>
              <a:ea typeface="Open Sans Extra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6930105" y="6409538"/>
            <a:ext cx="1528095" cy="653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387"/>
              </a:lnSpc>
            </a:pPr>
            <a:r>
              <a:rPr lang="en-US" sz="3847" dirty="0" err="1">
                <a:solidFill>
                  <a:srgbClr val="000000"/>
                </a:solidFill>
                <a:highlight>
                  <a:srgbClr val="FFFF00"/>
                </a:highlight>
                <a:ea typeface="Open Sans Extra Bold"/>
              </a:rPr>
              <a:t>拼贴图</a:t>
            </a:r>
            <a:endParaRPr lang="en-US" sz="3847" dirty="0">
              <a:solidFill>
                <a:srgbClr val="000000"/>
              </a:solidFill>
              <a:highlight>
                <a:srgbClr val="FFFF00"/>
              </a:highlight>
              <a:ea typeface="Open Sans Extra 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77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12452786" cy="63140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452786" cy="6314089"/>
            </a:xfrm>
            <a:custGeom>
              <a:avLst/>
              <a:gdLst/>
              <a:ahLst/>
              <a:cxnLst/>
              <a:rect l="l" t="t" r="r" b="b"/>
              <a:pathLst>
                <a:path w="12452786" h="6314089">
                  <a:moveTo>
                    <a:pt x="1214798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6009289"/>
                  </a:lnTo>
                  <a:cubicBezTo>
                    <a:pt x="0" y="6178198"/>
                    <a:pt x="135890" y="6314089"/>
                    <a:pt x="304800" y="6314089"/>
                  </a:cubicBezTo>
                  <a:lnTo>
                    <a:pt x="12147986" y="6314089"/>
                  </a:lnTo>
                  <a:cubicBezTo>
                    <a:pt x="12316896" y="6314089"/>
                    <a:pt x="12452786" y="6178198"/>
                    <a:pt x="12452786" y="6009289"/>
                  </a:cubicBezTo>
                  <a:lnTo>
                    <a:pt x="12452786" y="304800"/>
                  </a:lnTo>
                  <a:cubicBezTo>
                    <a:pt x="12452786" y="135890"/>
                    <a:pt x="12316896" y="0"/>
                    <a:pt x="12147986" y="0"/>
                  </a:cubicBezTo>
                  <a:close/>
                </a:path>
              </a:pathLst>
            </a:custGeom>
            <a:solidFill>
              <a:srgbClr val="FACA5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l="21812" t="33840" r="52830" b="36104"/>
          <a:stretch>
            <a:fillRect/>
          </a:stretch>
        </p:blipFill>
        <p:spPr>
          <a:xfrm>
            <a:off x="3304071" y="1209179"/>
            <a:ext cx="12371134" cy="8247847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4026046" y="3068608"/>
            <a:ext cx="3503469" cy="2964874"/>
            <a:chOff x="0" y="0"/>
            <a:chExt cx="1185124" cy="10029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185124" cy="1002933"/>
            </a:xfrm>
            <a:custGeom>
              <a:avLst/>
              <a:gdLst/>
              <a:ahLst/>
              <a:cxnLst/>
              <a:rect l="l" t="t" r="r" b="b"/>
              <a:pathLst>
                <a:path w="1185124" h="1002933">
                  <a:moveTo>
                    <a:pt x="0" y="0"/>
                  </a:moveTo>
                  <a:lnTo>
                    <a:pt x="1185124" y="0"/>
                  </a:lnTo>
                  <a:lnTo>
                    <a:pt x="1185124" y="1002933"/>
                  </a:lnTo>
                  <a:lnTo>
                    <a:pt x="0" y="1002933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478165" y="170720"/>
            <a:ext cx="4669393" cy="857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79"/>
              </a:lnSpc>
            </a:pPr>
            <a:r>
              <a:rPr lang="en-US" sz="4771">
                <a:solidFill>
                  <a:srgbClr val="000000"/>
                </a:solidFill>
                <a:latin typeface="Bryndan Write"/>
              </a:rPr>
              <a:t>Dengar dan Tutur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632388" y="227870"/>
            <a:ext cx="1714500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ea typeface="Open Sans Extra Bold"/>
              </a:rPr>
              <a:t>环保周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38500" y="1737928"/>
            <a:ext cx="1714500" cy="762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>
                <a:solidFill>
                  <a:srgbClr val="000000"/>
                </a:solidFill>
                <a:ea typeface="Open Sans Extra Bold"/>
              </a:rPr>
              <a:t>图书馆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1848578" y="3903431"/>
            <a:ext cx="3826626" cy="2130052"/>
            <a:chOff x="0" y="0"/>
            <a:chExt cx="1294439" cy="72053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94439" cy="720536"/>
            </a:xfrm>
            <a:custGeom>
              <a:avLst/>
              <a:gdLst/>
              <a:ahLst/>
              <a:cxnLst/>
              <a:rect l="l" t="t" r="r" b="b"/>
              <a:pathLst>
                <a:path w="1294439" h="720536">
                  <a:moveTo>
                    <a:pt x="0" y="0"/>
                  </a:moveTo>
                  <a:lnTo>
                    <a:pt x="1294439" y="0"/>
                  </a:lnTo>
                  <a:lnTo>
                    <a:pt x="1294439" y="720536"/>
                  </a:lnTo>
                  <a:lnTo>
                    <a:pt x="0" y="72053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5008246" y="4474845"/>
            <a:ext cx="1065775" cy="668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442"/>
              </a:lnSpc>
            </a:pPr>
            <a:r>
              <a:rPr lang="en-US" sz="3887" dirty="0" err="1">
                <a:solidFill>
                  <a:srgbClr val="000000"/>
                </a:solidFill>
                <a:highlight>
                  <a:srgbClr val="FFFF00"/>
                </a:highlight>
                <a:ea typeface="Open Sans Extra Bold"/>
              </a:rPr>
              <a:t>收集</a:t>
            </a:r>
            <a:endParaRPr lang="en-US" sz="3887" dirty="0">
              <a:solidFill>
                <a:srgbClr val="000000"/>
              </a:solidFill>
              <a:highlight>
                <a:srgbClr val="FFFF00"/>
              </a:highlight>
              <a:ea typeface="Open Sans Extra 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77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12452786" cy="63140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452786" cy="6314089"/>
            </a:xfrm>
            <a:custGeom>
              <a:avLst/>
              <a:gdLst/>
              <a:ahLst/>
              <a:cxnLst/>
              <a:rect l="l" t="t" r="r" b="b"/>
              <a:pathLst>
                <a:path w="12452786" h="6314089">
                  <a:moveTo>
                    <a:pt x="1214798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6009289"/>
                  </a:lnTo>
                  <a:cubicBezTo>
                    <a:pt x="0" y="6178198"/>
                    <a:pt x="135890" y="6314089"/>
                    <a:pt x="304800" y="6314089"/>
                  </a:cubicBezTo>
                  <a:lnTo>
                    <a:pt x="12147986" y="6314089"/>
                  </a:lnTo>
                  <a:cubicBezTo>
                    <a:pt x="12316896" y="6314089"/>
                    <a:pt x="12452786" y="6178198"/>
                    <a:pt x="12452786" y="6009289"/>
                  </a:cubicBezTo>
                  <a:lnTo>
                    <a:pt x="12452786" y="304800"/>
                  </a:lnTo>
                  <a:cubicBezTo>
                    <a:pt x="12452786" y="135890"/>
                    <a:pt x="12316896" y="0"/>
                    <a:pt x="12147986" y="0"/>
                  </a:cubicBezTo>
                  <a:close/>
                </a:path>
              </a:pathLst>
            </a:custGeom>
            <a:solidFill>
              <a:srgbClr val="FACA5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l="21812" t="63865" r="52830" b="21814"/>
          <a:stretch>
            <a:fillRect/>
          </a:stretch>
        </p:blipFill>
        <p:spPr>
          <a:xfrm>
            <a:off x="2226881" y="2394089"/>
            <a:ext cx="13935828" cy="4426911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3086131" y="5626935"/>
            <a:ext cx="4122854" cy="1995403"/>
            <a:chOff x="0" y="0"/>
            <a:chExt cx="1394644" cy="6749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94644" cy="674988"/>
            </a:xfrm>
            <a:custGeom>
              <a:avLst/>
              <a:gdLst/>
              <a:ahLst/>
              <a:cxnLst/>
              <a:rect l="l" t="t" r="r" b="b"/>
              <a:pathLst>
                <a:path w="1394644" h="674988">
                  <a:moveTo>
                    <a:pt x="0" y="0"/>
                  </a:moveTo>
                  <a:lnTo>
                    <a:pt x="1394644" y="0"/>
                  </a:lnTo>
                  <a:lnTo>
                    <a:pt x="1394644" y="674988"/>
                  </a:lnTo>
                  <a:lnTo>
                    <a:pt x="0" y="674988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478165" y="170720"/>
            <a:ext cx="4669393" cy="857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79"/>
              </a:lnSpc>
            </a:pPr>
            <a:r>
              <a:rPr lang="en-US" sz="4771">
                <a:solidFill>
                  <a:srgbClr val="000000"/>
                </a:solidFill>
                <a:latin typeface="Bryndan Write"/>
              </a:rPr>
              <a:t>Dengar dan Tutur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28972" y="2021661"/>
            <a:ext cx="1405228" cy="668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442"/>
              </a:lnSpc>
            </a:pPr>
            <a:r>
              <a:rPr lang="en-US" sz="3887" dirty="0" err="1">
                <a:solidFill>
                  <a:srgbClr val="000000"/>
                </a:solidFill>
                <a:highlight>
                  <a:srgbClr val="FFFF00"/>
                </a:highlight>
                <a:ea typeface="Open Sans Extra Bold"/>
              </a:rPr>
              <a:t>家里</a:t>
            </a:r>
            <a:endParaRPr lang="en-US" sz="3887" dirty="0">
              <a:solidFill>
                <a:srgbClr val="000000"/>
              </a:solidFill>
              <a:highlight>
                <a:srgbClr val="FFFF00"/>
              </a:highlight>
              <a:ea typeface="Open Sans Extra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3380985" y="5627210"/>
            <a:ext cx="3828000" cy="1927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77"/>
              </a:lnSpc>
            </a:pPr>
            <a:r>
              <a:rPr lang="en-US" sz="2769" dirty="0" err="1">
                <a:solidFill>
                  <a:srgbClr val="000000"/>
                </a:solidFill>
                <a:latin typeface="Open Sans Extra Bold"/>
              </a:rPr>
              <a:t>mengumpulkan</a:t>
            </a:r>
            <a:r>
              <a:rPr lang="en-US" sz="276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2769" dirty="0" err="1">
                <a:solidFill>
                  <a:srgbClr val="000000"/>
                </a:solidFill>
                <a:latin typeface="Open Sans Extra Bold"/>
              </a:rPr>
              <a:t>barang</a:t>
            </a:r>
            <a:r>
              <a:rPr lang="en-US" sz="276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2769" dirty="0" err="1">
                <a:solidFill>
                  <a:srgbClr val="000000"/>
                </a:solidFill>
                <a:latin typeface="Open Sans Extra Bold"/>
              </a:rPr>
              <a:t>terpakai</a:t>
            </a:r>
            <a:r>
              <a:rPr lang="en-US" sz="276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2769" dirty="0" err="1">
                <a:solidFill>
                  <a:srgbClr val="000000"/>
                </a:solidFill>
                <a:latin typeface="Open Sans Extra Bold"/>
              </a:rPr>
              <a:t>seperti</a:t>
            </a:r>
            <a:r>
              <a:rPr lang="en-US" sz="276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2769" dirty="0" err="1">
                <a:solidFill>
                  <a:srgbClr val="000000"/>
                </a:solidFill>
                <a:latin typeface="Open Sans Extra Bold"/>
              </a:rPr>
              <a:t>kertas</a:t>
            </a:r>
            <a:r>
              <a:rPr lang="en-US" sz="2769" dirty="0">
                <a:solidFill>
                  <a:srgbClr val="000000"/>
                </a:solidFill>
                <a:latin typeface="Open Sans Extra Bold"/>
              </a:rPr>
              <a:t> dan </a:t>
            </a:r>
            <a:r>
              <a:rPr lang="en-US" sz="2769" dirty="0" err="1">
                <a:solidFill>
                  <a:srgbClr val="000000"/>
                </a:solidFill>
                <a:latin typeface="Open Sans Extra Bold"/>
              </a:rPr>
              <a:t>botol</a:t>
            </a:r>
            <a:r>
              <a:rPr lang="en-US" sz="2769" dirty="0">
                <a:solidFill>
                  <a:srgbClr val="000000"/>
                </a:solidFill>
                <a:latin typeface="Open Sans Extra Bold"/>
              </a:rPr>
              <a:t> </a:t>
            </a:r>
            <a:r>
              <a:rPr lang="en-US" sz="2769" dirty="0" err="1">
                <a:solidFill>
                  <a:srgbClr val="000000"/>
                </a:solidFill>
                <a:latin typeface="Open Sans Extra Bold"/>
              </a:rPr>
              <a:t>plastik</a:t>
            </a:r>
            <a:r>
              <a:rPr lang="en-US" sz="2769" dirty="0">
                <a:solidFill>
                  <a:srgbClr val="000000"/>
                </a:solidFill>
                <a:latin typeface="Open Sans Extra Bold"/>
              </a:rPr>
              <a:t>.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3429150" y="4561909"/>
            <a:ext cx="2318560" cy="1456808"/>
            <a:chOff x="0" y="0"/>
            <a:chExt cx="784303" cy="492797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84303" cy="492797"/>
            </a:xfrm>
            <a:custGeom>
              <a:avLst/>
              <a:gdLst/>
              <a:ahLst/>
              <a:cxnLst/>
              <a:rect l="l" t="t" r="r" b="b"/>
              <a:pathLst>
                <a:path w="784303" h="492797">
                  <a:moveTo>
                    <a:pt x="0" y="0"/>
                  </a:moveTo>
                  <a:lnTo>
                    <a:pt x="784303" y="0"/>
                  </a:lnTo>
                  <a:lnTo>
                    <a:pt x="784303" y="492797"/>
                  </a:lnTo>
                  <a:lnTo>
                    <a:pt x="0" y="49279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77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229600"/>
            <a:chOff x="0" y="0"/>
            <a:chExt cx="12452786" cy="631408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452786" cy="6314089"/>
            </a:xfrm>
            <a:custGeom>
              <a:avLst/>
              <a:gdLst/>
              <a:ahLst/>
              <a:cxnLst/>
              <a:rect l="l" t="t" r="r" b="b"/>
              <a:pathLst>
                <a:path w="12452786" h="6314089">
                  <a:moveTo>
                    <a:pt x="1214798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6009289"/>
                  </a:lnTo>
                  <a:cubicBezTo>
                    <a:pt x="0" y="6178198"/>
                    <a:pt x="135890" y="6314089"/>
                    <a:pt x="304800" y="6314089"/>
                  </a:cubicBezTo>
                  <a:lnTo>
                    <a:pt x="12147986" y="6314089"/>
                  </a:lnTo>
                  <a:cubicBezTo>
                    <a:pt x="12316896" y="6314089"/>
                    <a:pt x="12452786" y="6178198"/>
                    <a:pt x="12452786" y="6009289"/>
                  </a:cubicBezTo>
                  <a:lnTo>
                    <a:pt x="12452786" y="304800"/>
                  </a:lnTo>
                  <a:cubicBezTo>
                    <a:pt x="12452786" y="135890"/>
                    <a:pt x="12316896" y="0"/>
                    <a:pt x="12147986" y="0"/>
                  </a:cubicBezTo>
                  <a:close/>
                </a:path>
              </a:pathLst>
            </a:custGeom>
            <a:solidFill>
              <a:srgbClr val="FEFCE6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l="50000" t="29172" r="22879" b="26326"/>
          <a:stretch>
            <a:fillRect/>
          </a:stretch>
        </p:blipFill>
        <p:spPr>
          <a:xfrm>
            <a:off x="2573139" y="1277867"/>
            <a:ext cx="9343087" cy="862363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89628" y="287175"/>
            <a:ext cx="5976648" cy="74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63"/>
              </a:lnSpc>
            </a:pPr>
            <a:r>
              <a:rPr lang="en-US" sz="5563" spc="83">
                <a:solidFill>
                  <a:srgbClr val="1A3259"/>
                </a:solidFill>
                <a:latin typeface="Quicksand Bold"/>
              </a:rPr>
              <a:t>Mari berpantun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908341" y="378776"/>
            <a:ext cx="5651994" cy="858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5249" dirty="0" err="1">
                <a:solidFill>
                  <a:srgbClr val="1A3259"/>
                </a:solidFill>
                <a:highlight>
                  <a:srgbClr val="00FF00"/>
                </a:highlight>
                <a:latin typeface="Crimson Pro Bold"/>
              </a:rPr>
              <a:t>Pantun</a:t>
            </a:r>
            <a:r>
              <a:rPr lang="en-US" sz="5249" dirty="0">
                <a:solidFill>
                  <a:srgbClr val="1A3259"/>
                </a:solidFill>
                <a:highlight>
                  <a:srgbClr val="00FF00"/>
                </a:highlight>
                <a:latin typeface="Crimson Pro Bold"/>
              </a:rPr>
              <a:t> </a:t>
            </a:r>
            <a:r>
              <a:rPr lang="en-US" sz="5249" dirty="0" err="1">
                <a:solidFill>
                  <a:srgbClr val="1A3259"/>
                </a:solidFill>
                <a:highlight>
                  <a:srgbClr val="00FF00"/>
                </a:highlight>
                <a:latin typeface="Crimson Pro Bold"/>
              </a:rPr>
              <a:t>empat</a:t>
            </a:r>
            <a:r>
              <a:rPr lang="en-US" sz="5249" dirty="0">
                <a:solidFill>
                  <a:srgbClr val="1A3259"/>
                </a:solidFill>
                <a:highlight>
                  <a:srgbClr val="00FF00"/>
                </a:highlight>
                <a:latin typeface="Crimson Pro Bold"/>
              </a:rPr>
              <a:t> </a:t>
            </a:r>
            <a:r>
              <a:rPr lang="en-US" sz="5249" dirty="0" err="1">
                <a:solidFill>
                  <a:srgbClr val="1A3259"/>
                </a:solidFill>
                <a:highlight>
                  <a:srgbClr val="00FF00"/>
                </a:highlight>
                <a:latin typeface="Crimson Pro Bold"/>
              </a:rPr>
              <a:t>kerat</a:t>
            </a:r>
            <a:endParaRPr lang="en-US" sz="5249" dirty="0">
              <a:solidFill>
                <a:srgbClr val="1A3259"/>
              </a:solidFill>
              <a:highlight>
                <a:srgbClr val="00FF00"/>
              </a:highlight>
              <a:latin typeface="Crimson Pro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611265" y="3639268"/>
            <a:ext cx="3468894" cy="8582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5249" dirty="0" err="1">
                <a:solidFill>
                  <a:srgbClr val="1A3259"/>
                </a:solidFill>
                <a:highlight>
                  <a:srgbClr val="FFFF00"/>
                </a:highlight>
                <a:latin typeface="Crimson Pro Bold"/>
              </a:rPr>
              <a:t>Pembayang</a:t>
            </a:r>
            <a:endParaRPr lang="en-US" sz="5249" dirty="0">
              <a:solidFill>
                <a:srgbClr val="1A3259"/>
              </a:solidFill>
              <a:highlight>
                <a:srgbClr val="FFFF00"/>
              </a:highlight>
              <a:latin typeface="Crimson Pro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603380" y="4244409"/>
            <a:ext cx="2284754" cy="858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5249" dirty="0" err="1">
                <a:solidFill>
                  <a:srgbClr val="1A3259"/>
                </a:solidFill>
                <a:highlight>
                  <a:srgbClr val="00FFFF"/>
                </a:highlight>
                <a:latin typeface="Crimson Pro Bold"/>
              </a:rPr>
              <a:t>Maksud</a:t>
            </a:r>
            <a:endParaRPr lang="en-US" sz="5249" dirty="0">
              <a:solidFill>
                <a:srgbClr val="1A3259"/>
              </a:solidFill>
              <a:highlight>
                <a:srgbClr val="00FFFF"/>
              </a:highlight>
              <a:latin typeface="Crimson Pro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626012" y="7564893"/>
            <a:ext cx="3565988" cy="8582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5249" dirty="0" err="1">
                <a:solidFill>
                  <a:srgbClr val="1A3259"/>
                </a:solidFill>
                <a:highlight>
                  <a:srgbClr val="FFFF00"/>
                </a:highlight>
                <a:latin typeface="Crimson Pro Bold"/>
              </a:rPr>
              <a:t>Pembayang</a:t>
            </a:r>
            <a:endParaRPr lang="en-US" sz="5249" dirty="0">
              <a:solidFill>
                <a:srgbClr val="1A3259"/>
              </a:solidFill>
              <a:highlight>
                <a:srgbClr val="FFFF00"/>
              </a:highlight>
              <a:latin typeface="Crimson Pro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603380" y="5484907"/>
            <a:ext cx="3857997" cy="8582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5249" dirty="0" err="1">
                <a:solidFill>
                  <a:srgbClr val="1A3259"/>
                </a:solidFill>
                <a:highlight>
                  <a:srgbClr val="FFFF00"/>
                </a:highlight>
                <a:latin typeface="Crimson Pro Bold"/>
              </a:rPr>
              <a:t>Pembayang</a:t>
            </a:r>
            <a:endParaRPr lang="en-US" sz="5249" dirty="0">
              <a:solidFill>
                <a:srgbClr val="1A3259"/>
              </a:solidFill>
              <a:highlight>
                <a:srgbClr val="FFFF00"/>
              </a:highlight>
              <a:latin typeface="Crimson Pro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595496" y="8359209"/>
            <a:ext cx="2284754" cy="858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5249" dirty="0" err="1">
                <a:solidFill>
                  <a:srgbClr val="1A3259"/>
                </a:solidFill>
                <a:highlight>
                  <a:srgbClr val="00FFFF"/>
                </a:highlight>
                <a:latin typeface="Crimson Pro Bold"/>
              </a:rPr>
              <a:t>Maksud</a:t>
            </a:r>
            <a:endParaRPr lang="en-US" sz="5249" dirty="0">
              <a:solidFill>
                <a:srgbClr val="1A3259"/>
              </a:solidFill>
              <a:highlight>
                <a:srgbClr val="00FFFF"/>
              </a:highlight>
              <a:latin typeface="Crimson Pro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595496" y="6279223"/>
            <a:ext cx="2284754" cy="858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5249" dirty="0" err="1">
                <a:solidFill>
                  <a:srgbClr val="1A3259"/>
                </a:solidFill>
                <a:highlight>
                  <a:srgbClr val="00FFFF"/>
                </a:highlight>
                <a:latin typeface="Crimson Pro Bold"/>
              </a:rPr>
              <a:t>Maksud</a:t>
            </a:r>
            <a:endParaRPr lang="en-US" sz="5249" dirty="0">
              <a:solidFill>
                <a:srgbClr val="1A3259"/>
              </a:solidFill>
              <a:highlight>
                <a:srgbClr val="00FFFF"/>
              </a:highlight>
              <a:latin typeface="Crimson Pro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461377" y="2292780"/>
            <a:ext cx="5357798" cy="8582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5249" dirty="0">
                <a:solidFill>
                  <a:srgbClr val="1A3259"/>
                </a:solidFill>
                <a:highlight>
                  <a:srgbClr val="FF00FF"/>
                </a:highlight>
                <a:latin typeface="Crimson Pro Bold"/>
              </a:rPr>
              <a:t>Rima </a:t>
            </a:r>
            <a:r>
              <a:rPr lang="en-US" sz="5249" dirty="0" err="1">
                <a:solidFill>
                  <a:srgbClr val="1A3259"/>
                </a:solidFill>
                <a:highlight>
                  <a:srgbClr val="FF00FF"/>
                </a:highlight>
                <a:latin typeface="Crimson Pro Bold"/>
              </a:rPr>
              <a:t>akhir</a:t>
            </a:r>
            <a:r>
              <a:rPr lang="en-US" sz="5249" dirty="0">
                <a:solidFill>
                  <a:srgbClr val="1A3259"/>
                </a:solidFill>
                <a:highlight>
                  <a:srgbClr val="FF00FF"/>
                </a:highlight>
                <a:latin typeface="Crimson Pro Bold"/>
              </a:rPr>
              <a:t> </a:t>
            </a:r>
            <a:r>
              <a:rPr lang="en-US" sz="5249" dirty="0" err="1">
                <a:solidFill>
                  <a:srgbClr val="1A3259"/>
                </a:solidFill>
                <a:highlight>
                  <a:srgbClr val="FF00FF"/>
                </a:highlight>
                <a:latin typeface="Crimson Pro Bold"/>
              </a:rPr>
              <a:t>pantun</a:t>
            </a:r>
            <a:endParaRPr lang="en-US" sz="5249" dirty="0">
              <a:solidFill>
                <a:srgbClr val="1A3259"/>
              </a:solidFill>
              <a:highlight>
                <a:srgbClr val="FF00FF"/>
              </a:highlight>
              <a:latin typeface="Crimson Pro Bold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7654403" y="3562545"/>
            <a:ext cx="971609" cy="786638"/>
            <a:chOff x="0" y="0"/>
            <a:chExt cx="657336" cy="53219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57336" cy="532195"/>
            </a:xfrm>
            <a:custGeom>
              <a:avLst/>
              <a:gdLst/>
              <a:ahLst/>
              <a:cxnLst/>
              <a:rect l="l" t="t" r="r" b="b"/>
              <a:pathLst>
                <a:path w="657336" h="532195">
                  <a:moveTo>
                    <a:pt x="0" y="0"/>
                  </a:moveTo>
                  <a:lnTo>
                    <a:pt x="0" y="532195"/>
                  </a:lnTo>
                  <a:lnTo>
                    <a:pt x="657336" y="532195"/>
                  </a:lnTo>
                  <a:lnTo>
                    <a:pt x="657336" y="0"/>
                  </a:lnTo>
                  <a:lnTo>
                    <a:pt x="0" y="0"/>
                  </a:lnTo>
                  <a:close/>
                  <a:moveTo>
                    <a:pt x="596376" y="471235"/>
                  </a:moveTo>
                  <a:lnTo>
                    <a:pt x="59690" y="471235"/>
                  </a:lnTo>
                  <a:lnTo>
                    <a:pt x="59690" y="59690"/>
                  </a:lnTo>
                  <a:lnTo>
                    <a:pt x="596376" y="59690"/>
                  </a:lnTo>
                  <a:lnTo>
                    <a:pt x="596376" y="471235"/>
                  </a:lnTo>
                  <a:close/>
                </a:path>
              </a:pathLst>
            </a:custGeom>
            <a:solidFill>
              <a:srgbClr val="FF1616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6870553" y="4059856"/>
            <a:ext cx="748259" cy="578656"/>
            <a:chOff x="0" y="0"/>
            <a:chExt cx="506230" cy="391486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506230" cy="391486"/>
            </a:xfrm>
            <a:custGeom>
              <a:avLst/>
              <a:gdLst/>
              <a:ahLst/>
              <a:cxnLst/>
              <a:rect l="l" t="t" r="r" b="b"/>
              <a:pathLst>
                <a:path w="506230" h="391486">
                  <a:moveTo>
                    <a:pt x="0" y="0"/>
                  </a:moveTo>
                  <a:lnTo>
                    <a:pt x="0" y="391486"/>
                  </a:lnTo>
                  <a:lnTo>
                    <a:pt x="506230" y="391486"/>
                  </a:lnTo>
                  <a:lnTo>
                    <a:pt x="506230" y="0"/>
                  </a:lnTo>
                  <a:lnTo>
                    <a:pt x="0" y="0"/>
                  </a:lnTo>
                  <a:close/>
                  <a:moveTo>
                    <a:pt x="445270" y="330526"/>
                  </a:moveTo>
                  <a:lnTo>
                    <a:pt x="59690" y="330526"/>
                  </a:lnTo>
                  <a:lnTo>
                    <a:pt x="59690" y="59690"/>
                  </a:lnTo>
                  <a:lnTo>
                    <a:pt x="445270" y="59690"/>
                  </a:lnTo>
                  <a:lnTo>
                    <a:pt x="445270" y="330526"/>
                  </a:lnTo>
                  <a:close/>
                </a:path>
              </a:pathLst>
            </a:custGeom>
            <a:solidFill>
              <a:srgbClr val="FF1616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6870553" y="4497687"/>
            <a:ext cx="912192" cy="497310"/>
            <a:chOff x="0" y="0"/>
            <a:chExt cx="718083" cy="391486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718083" cy="391486"/>
            </a:xfrm>
            <a:custGeom>
              <a:avLst/>
              <a:gdLst/>
              <a:ahLst/>
              <a:cxnLst/>
              <a:rect l="l" t="t" r="r" b="b"/>
              <a:pathLst>
                <a:path w="718083" h="391486">
                  <a:moveTo>
                    <a:pt x="0" y="0"/>
                  </a:moveTo>
                  <a:lnTo>
                    <a:pt x="0" y="391486"/>
                  </a:lnTo>
                  <a:lnTo>
                    <a:pt x="718083" y="391486"/>
                  </a:lnTo>
                  <a:lnTo>
                    <a:pt x="718083" y="0"/>
                  </a:lnTo>
                  <a:lnTo>
                    <a:pt x="0" y="0"/>
                  </a:lnTo>
                  <a:close/>
                  <a:moveTo>
                    <a:pt x="657123" y="330526"/>
                  </a:moveTo>
                  <a:lnTo>
                    <a:pt x="59690" y="330526"/>
                  </a:lnTo>
                  <a:lnTo>
                    <a:pt x="59690" y="59690"/>
                  </a:lnTo>
                  <a:lnTo>
                    <a:pt x="657123" y="59690"/>
                  </a:lnTo>
                  <a:lnTo>
                    <a:pt x="657123" y="330526"/>
                  </a:lnTo>
                  <a:close/>
                </a:path>
              </a:pathLst>
            </a:custGeom>
            <a:solidFill>
              <a:srgbClr val="FF1616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7326649" y="4894845"/>
            <a:ext cx="912192" cy="497310"/>
            <a:chOff x="0" y="0"/>
            <a:chExt cx="718083" cy="39148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718083" cy="391486"/>
            </a:xfrm>
            <a:custGeom>
              <a:avLst/>
              <a:gdLst/>
              <a:ahLst/>
              <a:cxnLst/>
              <a:rect l="l" t="t" r="r" b="b"/>
              <a:pathLst>
                <a:path w="718083" h="391486">
                  <a:moveTo>
                    <a:pt x="0" y="0"/>
                  </a:moveTo>
                  <a:lnTo>
                    <a:pt x="0" y="391486"/>
                  </a:lnTo>
                  <a:lnTo>
                    <a:pt x="718083" y="391486"/>
                  </a:lnTo>
                  <a:lnTo>
                    <a:pt x="718083" y="0"/>
                  </a:lnTo>
                  <a:lnTo>
                    <a:pt x="0" y="0"/>
                  </a:lnTo>
                  <a:close/>
                  <a:moveTo>
                    <a:pt x="657123" y="330526"/>
                  </a:moveTo>
                  <a:lnTo>
                    <a:pt x="59690" y="330526"/>
                  </a:lnTo>
                  <a:lnTo>
                    <a:pt x="59690" y="59690"/>
                  </a:lnTo>
                  <a:lnTo>
                    <a:pt x="657123" y="59690"/>
                  </a:lnTo>
                  <a:lnTo>
                    <a:pt x="657123" y="330526"/>
                  </a:lnTo>
                  <a:close/>
                </a:path>
              </a:pathLst>
            </a:custGeom>
            <a:solidFill>
              <a:srgbClr val="FF1616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254703" y="6343155"/>
            <a:ext cx="2910192" cy="611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47"/>
              </a:lnSpc>
            </a:pPr>
            <a:r>
              <a:rPr lang="en-US" sz="3747" dirty="0">
                <a:solidFill>
                  <a:srgbClr val="1A3259"/>
                </a:solidFill>
                <a:highlight>
                  <a:srgbClr val="C0C0C0"/>
                </a:highlight>
                <a:latin typeface="Crimson Pro Bold"/>
              </a:rPr>
              <a:t>Sungai </a:t>
            </a:r>
            <a:r>
              <a:rPr lang="en-US" sz="3747" dirty="0" err="1">
                <a:solidFill>
                  <a:srgbClr val="1A3259"/>
                </a:solidFill>
                <a:highlight>
                  <a:srgbClr val="C0C0C0"/>
                </a:highlight>
                <a:latin typeface="Crimson Pro Bold"/>
              </a:rPr>
              <a:t>terjaga</a:t>
            </a:r>
            <a:endParaRPr lang="en-US" sz="3747" dirty="0">
              <a:solidFill>
                <a:srgbClr val="1A3259"/>
              </a:solidFill>
              <a:highlight>
                <a:srgbClr val="C0C0C0"/>
              </a:highlight>
              <a:latin typeface="Crimson Pro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5712146" y="8423141"/>
            <a:ext cx="2903508" cy="4928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87"/>
              </a:lnSpc>
            </a:pPr>
            <a:r>
              <a:rPr lang="en-US" sz="2990" dirty="0" err="1">
                <a:solidFill>
                  <a:srgbClr val="1A3259"/>
                </a:solidFill>
                <a:highlight>
                  <a:srgbClr val="C0C0C0"/>
                </a:highlight>
                <a:latin typeface="Crimson Pro Bold"/>
              </a:rPr>
              <a:t>indah</a:t>
            </a:r>
            <a:r>
              <a:rPr lang="en-US" sz="2990" dirty="0">
                <a:solidFill>
                  <a:srgbClr val="1A3259"/>
                </a:solidFill>
                <a:highlight>
                  <a:srgbClr val="C0C0C0"/>
                </a:highlight>
                <a:latin typeface="Crimson Pro Bold"/>
              </a:rPr>
              <a:t> </a:t>
            </a:r>
            <a:r>
              <a:rPr lang="en-US" sz="2990" dirty="0" err="1">
                <a:solidFill>
                  <a:srgbClr val="1A3259"/>
                </a:solidFill>
                <a:highlight>
                  <a:srgbClr val="C0C0C0"/>
                </a:highlight>
                <a:latin typeface="Crimson Pro Bold"/>
              </a:rPr>
              <a:t>sentiasa</a:t>
            </a:r>
            <a:r>
              <a:rPr lang="en-US" sz="2990" dirty="0">
                <a:solidFill>
                  <a:srgbClr val="1A3259"/>
                </a:solidFill>
                <a:highlight>
                  <a:srgbClr val="C0C0C0"/>
                </a:highlight>
                <a:latin typeface="Crimson Pro Bold"/>
              </a:rPr>
              <a:t>,</a:t>
            </a:r>
          </a:p>
        </p:txBody>
      </p:sp>
      <p:sp>
        <p:nvSpPr>
          <p:cNvPr id="24" name="TextBox 8">
            <a:extLst>
              <a:ext uri="{FF2B5EF4-FFF2-40B4-BE49-F238E27FC236}">
                <a16:creationId xmlns:a16="http://schemas.microsoft.com/office/drawing/2014/main" xmlns="" id="{549BA7A3-7FB8-4AB3-9B93-5E6028DEA71B}"/>
              </a:ext>
            </a:extLst>
          </p:cNvPr>
          <p:cNvSpPr txBox="1"/>
          <p:nvPr/>
        </p:nvSpPr>
        <p:spPr>
          <a:xfrm>
            <a:off x="3641399" y="4991599"/>
            <a:ext cx="2569936" cy="81516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349"/>
              </a:lnSpc>
            </a:pPr>
            <a:r>
              <a:rPr lang="zh-CN" altLang="en-US" sz="3600" dirty="0">
                <a:solidFill>
                  <a:srgbClr val="1A3259"/>
                </a:solidFill>
                <a:latin typeface="Crimson Pro Bold"/>
              </a:rPr>
              <a:t>积雪草</a:t>
            </a:r>
            <a:endParaRPr lang="en-US" sz="3600" dirty="0">
              <a:solidFill>
                <a:srgbClr val="1A3259"/>
              </a:solidFill>
              <a:latin typeface="Crimson Pro Bold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3" grpId="0"/>
      <p:bldP spid="22" grpId="0"/>
      <p:bldP spid="23" grpId="0"/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36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16230600" cy="8633546"/>
            <a:chOff x="0" y="0"/>
            <a:chExt cx="12452786" cy="66240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452786" cy="6624013"/>
            </a:xfrm>
            <a:custGeom>
              <a:avLst/>
              <a:gdLst/>
              <a:ahLst/>
              <a:cxnLst/>
              <a:rect l="l" t="t" r="r" b="b"/>
              <a:pathLst>
                <a:path w="12452786" h="6624013">
                  <a:moveTo>
                    <a:pt x="12147986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6319213"/>
                  </a:lnTo>
                  <a:cubicBezTo>
                    <a:pt x="0" y="6488123"/>
                    <a:pt x="135890" y="6624013"/>
                    <a:pt x="304800" y="6624013"/>
                  </a:cubicBezTo>
                  <a:lnTo>
                    <a:pt x="12147986" y="6624013"/>
                  </a:lnTo>
                  <a:cubicBezTo>
                    <a:pt x="12316896" y="6624013"/>
                    <a:pt x="12452786" y="6488123"/>
                    <a:pt x="12452786" y="6319213"/>
                  </a:cubicBezTo>
                  <a:lnTo>
                    <a:pt x="12452786" y="304800"/>
                  </a:lnTo>
                  <a:cubicBezTo>
                    <a:pt x="12452786" y="135890"/>
                    <a:pt x="12316896" y="0"/>
                    <a:pt x="12147986" y="0"/>
                  </a:cubicBezTo>
                  <a:close/>
                </a:path>
              </a:pathLst>
            </a:custGeom>
            <a:solidFill>
              <a:srgbClr val="FACA5D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l="3850" t="11491" r="8800" b="47549"/>
          <a:stretch>
            <a:fillRect/>
          </a:stretch>
        </p:blipFill>
        <p:spPr>
          <a:xfrm>
            <a:off x="2845141" y="1287576"/>
            <a:ext cx="12244912" cy="797072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33575" y="161966"/>
            <a:ext cx="12219969" cy="866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3360" spc="50">
                <a:solidFill>
                  <a:srgbClr val="FFFFFF"/>
                </a:solidFill>
                <a:latin typeface="Quicksand Bold"/>
              </a:rPr>
              <a:t>Latihan 1 </a:t>
            </a:r>
          </a:p>
          <a:p>
            <a:pPr marL="0" lvl="1" indent="0" algn="l">
              <a:lnSpc>
                <a:spcPts val="3360"/>
              </a:lnSpc>
              <a:spcBef>
                <a:spcPct val="0"/>
              </a:spcBef>
            </a:pPr>
            <a:r>
              <a:rPr lang="en-US" sz="3360" spc="50">
                <a:solidFill>
                  <a:srgbClr val="FFFFFF"/>
                </a:solidFill>
                <a:latin typeface="Quicksand Bold"/>
              </a:rPr>
              <a:t>Padankan ayat berdasarkan gambar yang sesuai.</a:t>
            </a:r>
          </a:p>
        </p:txBody>
      </p:sp>
      <p:sp>
        <p:nvSpPr>
          <p:cNvPr id="6" name="AutoShape 6"/>
          <p:cNvSpPr/>
          <p:nvPr/>
        </p:nvSpPr>
        <p:spPr>
          <a:xfrm rot="3395372">
            <a:off x="5629737" y="4155771"/>
            <a:ext cx="4742486" cy="0"/>
          </a:xfrm>
          <a:prstGeom prst="line">
            <a:avLst/>
          </a:prstGeom>
          <a:ln w="476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rot="-2176673">
            <a:off x="6327074" y="3139685"/>
            <a:ext cx="3635597" cy="0"/>
          </a:xfrm>
          <a:prstGeom prst="line">
            <a:avLst/>
          </a:prstGeom>
          <a:ln w="476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-3303966">
            <a:off x="5610407" y="6150105"/>
            <a:ext cx="4717013" cy="0"/>
          </a:xfrm>
          <a:prstGeom prst="line">
            <a:avLst/>
          </a:prstGeom>
          <a:ln w="476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rot="2169299">
            <a:off x="6345836" y="7157305"/>
            <a:ext cx="3409372" cy="0"/>
          </a:xfrm>
          <a:prstGeom prst="line">
            <a:avLst/>
          </a:prstGeom>
          <a:ln w="476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77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118049" y="1676877"/>
            <a:ext cx="7356689" cy="3012612"/>
            <a:chOff x="0" y="0"/>
            <a:chExt cx="5644355" cy="2311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644355" cy="2311400"/>
            </a:xfrm>
            <a:custGeom>
              <a:avLst/>
              <a:gdLst/>
              <a:ahLst/>
              <a:cxnLst/>
              <a:rect l="l" t="t" r="r" b="b"/>
              <a:pathLst>
                <a:path w="5644355" h="2311400">
                  <a:moveTo>
                    <a:pt x="5339555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2006600"/>
                  </a:lnTo>
                  <a:cubicBezTo>
                    <a:pt x="0" y="2175510"/>
                    <a:pt x="135890" y="2311400"/>
                    <a:pt x="304800" y="2311400"/>
                  </a:cubicBezTo>
                  <a:lnTo>
                    <a:pt x="5339555" y="2311400"/>
                  </a:lnTo>
                  <a:cubicBezTo>
                    <a:pt x="5508465" y="2311400"/>
                    <a:pt x="5644355" y="2175510"/>
                    <a:pt x="5644355" y="2006600"/>
                  </a:cubicBezTo>
                  <a:lnTo>
                    <a:pt x="5644355" y="304800"/>
                  </a:lnTo>
                  <a:cubicBezTo>
                    <a:pt x="5644355" y="135890"/>
                    <a:pt x="5508465" y="0"/>
                    <a:pt x="5339555" y="0"/>
                  </a:cubicBezTo>
                  <a:close/>
                </a:path>
              </a:pathLst>
            </a:custGeom>
            <a:solidFill>
              <a:srgbClr val="FEFCE6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l="1931" t="12283" r="5793" b="23612"/>
          <a:stretch>
            <a:fillRect/>
          </a:stretch>
        </p:blipFill>
        <p:spPr>
          <a:xfrm>
            <a:off x="791076" y="1582623"/>
            <a:ext cx="8587402" cy="8389316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74667" y="85725"/>
            <a:ext cx="13523054" cy="1206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67"/>
              </a:lnSpc>
            </a:pPr>
            <a:r>
              <a:rPr lang="en-US" sz="4667" spc="70">
                <a:solidFill>
                  <a:srgbClr val="FEFCE6"/>
                </a:solidFill>
                <a:latin typeface="Quicksand Bold"/>
              </a:rPr>
              <a:t>Latihan 2</a:t>
            </a:r>
          </a:p>
          <a:p>
            <a:pPr marL="0" lvl="1" indent="0" algn="l">
              <a:lnSpc>
                <a:spcPts val="4667"/>
              </a:lnSpc>
              <a:spcBef>
                <a:spcPct val="0"/>
              </a:spcBef>
            </a:pPr>
            <a:r>
              <a:rPr lang="en-US" sz="4667" spc="70">
                <a:solidFill>
                  <a:srgbClr val="FEFCE6"/>
                </a:solidFill>
                <a:latin typeface="Quicksand Bold"/>
              </a:rPr>
              <a:t>Lengkapkan pantun berdasarkan gambar.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l="10042" t="76279" r="10428" b="6466"/>
          <a:stretch>
            <a:fillRect/>
          </a:stretch>
        </p:blipFill>
        <p:spPr>
          <a:xfrm>
            <a:off x="10389289" y="2143352"/>
            <a:ext cx="6816865" cy="2079661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364155" y="2729791"/>
            <a:ext cx="3411015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441"/>
              </a:lnSpc>
              <a:spcBef>
                <a:spcPct val="0"/>
              </a:spcBef>
            </a:pPr>
            <a:r>
              <a:rPr lang="en-US" sz="3441" spc="51" dirty="0">
                <a:solidFill>
                  <a:srgbClr val="FF0000"/>
                </a:solidFill>
                <a:latin typeface="Quicksand Bold"/>
              </a:rPr>
              <a:t>Sungai </a:t>
            </a:r>
            <a:r>
              <a:rPr lang="en-US" sz="3441" spc="51" dirty="0" err="1">
                <a:solidFill>
                  <a:srgbClr val="FF0000"/>
                </a:solidFill>
                <a:latin typeface="Quicksand Bold"/>
              </a:rPr>
              <a:t>bersih</a:t>
            </a:r>
            <a:endParaRPr lang="en-US" sz="3441" spc="51" dirty="0">
              <a:solidFill>
                <a:srgbClr val="FF0000"/>
              </a:solidFill>
              <a:latin typeface="Quicksand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247631" y="5834431"/>
            <a:ext cx="3111720" cy="368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813"/>
              </a:lnSpc>
              <a:spcBef>
                <a:spcPct val="0"/>
              </a:spcBef>
            </a:pPr>
            <a:r>
              <a:rPr lang="en-US" sz="2813" spc="42" dirty="0" err="1">
                <a:solidFill>
                  <a:srgbClr val="FF0000"/>
                </a:solidFill>
                <a:latin typeface="Quicksand Bold"/>
              </a:rPr>
              <a:t>Lestarikan</a:t>
            </a:r>
            <a:r>
              <a:rPr lang="en-US" sz="2813" spc="42" dirty="0">
                <a:solidFill>
                  <a:srgbClr val="FF0000"/>
                </a:solidFill>
                <a:latin typeface="Quicksand Bold"/>
              </a:rPr>
              <a:t> </a:t>
            </a:r>
            <a:r>
              <a:rPr lang="en-US" sz="2813" spc="42" dirty="0" err="1">
                <a:solidFill>
                  <a:srgbClr val="FF0000"/>
                </a:solidFill>
                <a:latin typeface="Quicksand Bold"/>
              </a:rPr>
              <a:t>alam</a:t>
            </a:r>
            <a:endParaRPr lang="en-US" sz="2813" spc="42" dirty="0">
              <a:solidFill>
                <a:srgbClr val="FF0000"/>
              </a:solidFill>
              <a:latin typeface="Quicksand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247631" y="9296400"/>
            <a:ext cx="4258078" cy="282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196"/>
              </a:lnSpc>
              <a:spcBef>
                <a:spcPct val="0"/>
              </a:spcBef>
            </a:pPr>
            <a:r>
              <a:rPr lang="en-US" sz="2196" spc="32" dirty="0" err="1">
                <a:solidFill>
                  <a:srgbClr val="FF0000"/>
                </a:solidFill>
                <a:latin typeface="Quicksand Bold"/>
              </a:rPr>
              <a:t>tanggungjawab</a:t>
            </a:r>
            <a:r>
              <a:rPr lang="en-US" sz="2196" spc="32" dirty="0">
                <a:solidFill>
                  <a:srgbClr val="FF0000"/>
                </a:solidFill>
                <a:latin typeface="Quicksand Bold"/>
              </a:rPr>
              <a:t> </a:t>
            </a:r>
            <a:r>
              <a:rPr lang="en-US" sz="2196" spc="32" dirty="0" err="1">
                <a:solidFill>
                  <a:srgbClr val="FF0000"/>
                </a:solidFill>
                <a:latin typeface="Quicksand Bold"/>
              </a:rPr>
              <a:t>bersama</a:t>
            </a:r>
            <a:endParaRPr lang="en-US" sz="2196" spc="32" dirty="0">
              <a:solidFill>
                <a:srgbClr val="FF0000"/>
              </a:solidFill>
              <a:latin typeface="Quicksand Bold"/>
            </a:endParaRPr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110</Words>
  <Application>Microsoft Office PowerPoint</Application>
  <PresentationFormat>Custom</PresentationFormat>
  <Paragraphs>45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Quicksand Bold</vt:lpstr>
      <vt:lpstr>Quicksand</vt:lpstr>
      <vt:lpstr>Crimson Pro Bold</vt:lpstr>
      <vt:lpstr>Bryndan Write</vt:lpstr>
      <vt:lpstr>Calibri</vt:lpstr>
      <vt:lpstr>Open Sans Extra Bold</vt:lpstr>
      <vt:lpstr>Glacial Indifference Bold</vt:lpstr>
      <vt:lpstr>Arial</vt:lpstr>
      <vt:lpstr>宋体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Yellow Illustrated Mathematics Lesson Education Presentation</dc:title>
  <dc:creator>Dell</dc:creator>
  <cp:lastModifiedBy>Dell</cp:lastModifiedBy>
  <cp:revision>4</cp:revision>
  <dcterms:created xsi:type="dcterms:W3CDTF">2006-08-16T00:00:00Z</dcterms:created>
  <dcterms:modified xsi:type="dcterms:W3CDTF">2021-09-10T07:43:11Z</dcterms:modified>
  <dc:identifier>DAEnJ6i02xs</dc:identifier>
</cp:coreProperties>
</file>

<file path=docProps/thumbnail.jpeg>
</file>